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4" r:id="rId7"/>
    <p:sldId id="263" r:id="rId8"/>
    <p:sldId id="258" r:id="rId9"/>
    <p:sldId id="278" r:id="rId10"/>
    <p:sldId id="261" r:id="rId11"/>
    <p:sldId id="260" r:id="rId12"/>
    <p:sldId id="259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8B455-058B-4566-999D-4041E0C92245}" v="3" dt="2023-10-03T14:25:42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Johnson" userId="2411da2d-988b-4dc1-b783-fa6f58dd7144" providerId="ADAL" clId="{0B88B455-058B-4566-999D-4041E0C92245}"/>
    <pc:docChg chg="modSld">
      <pc:chgData name="Jasmine Johnson" userId="2411da2d-988b-4dc1-b783-fa6f58dd7144" providerId="ADAL" clId="{0B88B455-058B-4566-999D-4041E0C92245}" dt="2023-10-03T14:25:42.759" v="31"/>
      <pc:docMkLst>
        <pc:docMk/>
      </pc:docMkLst>
      <pc:sldChg chg="modSp mod">
        <pc:chgData name="Jasmine Johnson" userId="2411da2d-988b-4dc1-b783-fa6f58dd7144" providerId="ADAL" clId="{0B88B455-058B-4566-999D-4041E0C92245}" dt="2023-10-03T14:13:17.206" v="28" actId="20577"/>
        <pc:sldMkLst>
          <pc:docMk/>
          <pc:sldMk cId="2348898812" sldId="257"/>
        </pc:sldMkLst>
        <pc:spChg chg="mod">
          <ac:chgData name="Jasmine Johnson" userId="2411da2d-988b-4dc1-b783-fa6f58dd7144" providerId="ADAL" clId="{0B88B455-058B-4566-999D-4041E0C92245}" dt="2023-10-03T14:13:17.206" v="28" actId="20577"/>
          <ac:spMkLst>
            <pc:docMk/>
            <pc:sldMk cId="2348898812" sldId="257"/>
            <ac:spMk id="5" creationId="{24F261B5-4B76-566C-0C71-0BAEA2B9E587}"/>
          </ac:spMkLst>
        </pc:spChg>
      </pc:sldChg>
      <pc:sldChg chg="modAnim">
        <pc:chgData name="Jasmine Johnson" userId="2411da2d-988b-4dc1-b783-fa6f58dd7144" providerId="ADAL" clId="{0B88B455-058B-4566-999D-4041E0C92245}" dt="2023-10-03T14:25:42.759" v="31"/>
        <pc:sldMkLst>
          <pc:docMk/>
          <pc:sldMk cId="2450836747" sldId="265"/>
        </pc:sldMkLst>
      </pc:sldChg>
      <pc:sldChg chg="modSp">
        <pc:chgData name="Jasmine Johnson" userId="2411da2d-988b-4dc1-b783-fa6f58dd7144" providerId="ADAL" clId="{0B88B455-058B-4566-999D-4041E0C92245}" dt="2023-10-03T14:17:55.835" v="30" actId="20577"/>
        <pc:sldMkLst>
          <pc:docMk/>
          <pc:sldMk cId="542489123" sldId="267"/>
        </pc:sldMkLst>
        <pc:spChg chg="mod">
          <ac:chgData name="Jasmine Johnson" userId="2411da2d-988b-4dc1-b783-fa6f58dd7144" providerId="ADAL" clId="{0B88B455-058B-4566-999D-4041E0C92245}" dt="2023-10-03T14:17:55.835" v="30" actId="20577"/>
          <ac:spMkLst>
            <pc:docMk/>
            <pc:sldMk cId="542489123" sldId="267"/>
            <ac:spMk id="7" creationId="{BC322A32-290B-EAFE-C087-A28CB0BAEA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00C-681E-B286-8674-7ED56B168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3B883-072F-6988-3CDA-037AEEEC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1DEB-E66C-4109-3996-F0C6AC1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A88D3-FB85-60AB-BD94-0EF6FB13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F66D-A3C4-26A7-4DF2-17EBC10D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7708-08F1-F3FB-5C83-A2C2026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C9CB-241E-227E-42F0-051A53B1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594D-10D7-6EEB-F167-66B6DC1A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2756-F7D0-FADC-0995-973E420B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622B-FE29-291D-0194-01814471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CDE35-22FA-3B83-642D-77B24F9AC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3EDF-2AFF-08D2-7DEF-3387AF755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13DD-8F82-6F8B-0D97-C5A1B931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BA13-9422-1B73-2357-A538B0E1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9DFD-1431-C937-55C2-9C19FEB2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8932-9DD8-83E3-3668-C15D109B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1479-E92C-5033-1C0A-B5EE3138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4617-FAA3-B221-FA1B-FF26ECB6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F9D0-A0AA-82A1-D847-9ED0681F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C212-E58E-C3E1-ACC5-0CE2F88B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0677-E110-04B0-4C54-47160B7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B60C-37E9-E836-AA64-DE59C3E7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89DC-A8BA-4619-EDC8-32CEE756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0FA0-83FA-A9AF-D6C5-08D9435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45158-1E09-E5C1-C2AE-B0741C9A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4489-798D-31AF-2542-8AFAC63E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BB4B-8E14-2476-04CC-F2958D742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1F730-A04F-3760-685D-7674FF2A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FF6B-77D7-CD35-5284-29C12740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ACFB5-7F67-90C2-9FDE-E2FBFBE6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ED09-DE82-B970-1855-AB77BF14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E40E-E01A-A3AE-0793-93CF0762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0481-DF2F-0295-6135-A9C678693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725EF-3A84-9A04-68FD-E93433498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09E-960B-BB11-A9B7-E9E677B1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54891-B3C6-4443-0DC7-2B5A65B42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3A3B6-7E07-6700-EAD2-5F74AA84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1083E-088A-5084-B8B1-8CEB756A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F2A5A-C01B-5E1C-377E-600D0396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D505-B1F8-ED2F-BBF7-F1B0AEE6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2B2A6-9CD8-8B3E-704E-BE64AE10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3E0D-7535-C51A-19C8-A5E84443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201A-B8FE-1218-2517-C3F2A099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F0F72-6C31-A702-7C77-59A44B0D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4177E-5C0C-5030-6AF0-F634627C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F70B-AAF5-DC8E-7642-B94959DC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24B3-7E81-D3F8-2706-55E05E01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6436-10AB-888D-194F-C3DB07F8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DDA4B-AAE4-8C4F-0AB3-6739CB6A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400-5B8B-1C4F-E4A5-196517C6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7938-8445-082D-879F-6A21D5C2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C9BA-1753-4849-A70F-C16FACAA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EB04-D7C0-7C71-17F7-07ED8C85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9AAD7-41AF-6560-27F1-6201107BB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3F591-B40C-88BC-FE53-570604C1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89ECF-27A6-41CC-59FE-1DDC14CF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DC50-C768-0380-4D38-01C137C4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B1AAE-48F5-A8BE-B25D-4F31C1CC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4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D0626-1DE8-4AE8-6B58-FB1739FC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9C09-767C-1891-43C1-785F2840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992FE-45CF-849B-BB88-341B8A24C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9BB7-E8D8-47DB-916B-4F310E49D75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F5FA-4905-7E54-755A-049028506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539B-FC0D-6C07-5006-4D0F9D2F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9179BC3-740C-EAA4-8A91-7A5D1E6F0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4" y="318165"/>
            <a:ext cx="3400426" cy="340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261B5-4B76-566C-0C71-0BAEA2B9E587}"/>
              </a:ext>
            </a:extLst>
          </p:cNvPr>
          <p:cNvSpPr txBox="1"/>
          <p:nvPr/>
        </p:nvSpPr>
        <p:spPr>
          <a:xfrm>
            <a:off x="1291364" y="2319220"/>
            <a:ext cx="83750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Myriad Pro Light" panose="020B0403030403020204" pitchFamily="34" charset="0"/>
            </a:endParaRPr>
          </a:p>
          <a:p>
            <a:r>
              <a:rPr lang="en-US" sz="8000" b="1" dirty="0">
                <a:latin typeface="Myriad Pro Light" panose="020B0403030403020204" pitchFamily="34" charset="0"/>
              </a:rPr>
              <a:t>User Essentials</a:t>
            </a:r>
          </a:p>
          <a:p>
            <a:endParaRPr lang="en-US" sz="4000" dirty="0">
              <a:latin typeface="Myriad Pro Light" panose="020B0403030403020204" pitchFamily="34" charset="0"/>
            </a:endParaRPr>
          </a:p>
          <a:p>
            <a:r>
              <a:rPr lang="en-US" sz="4000" dirty="0">
                <a:latin typeface="Myriad Pro Light" panose="020B0403030403020204" pitchFamily="34" charset="0"/>
              </a:rPr>
              <a:t>Jasmine Johnson </a:t>
            </a:r>
          </a:p>
        </p:txBody>
      </p:sp>
    </p:spTree>
    <p:extLst>
      <p:ext uri="{BB962C8B-B14F-4D97-AF65-F5344CB8AC3E}">
        <p14:creationId xmlns:p14="http://schemas.microsoft.com/office/powerpoint/2010/main" val="234889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tree with colorful leaves">
            <a:extLst>
              <a:ext uri="{FF2B5EF4-FFF2-40B4-BE49-F238E27FC236}">
                <a16:creationId xmlns:a16="http://schemas.microsoft.com/office/drawing/2014/main" id="{EB3F3B8B-C978-DC67-F0F6-AE8BE8D5EE0E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71" y="4141580"/>
            <a:ext cx="2838031" cy="2256557"/>
          </a:xfrm>
          <a:prstGeom prst="rect">
            <a:avLst/>
          </a:prstGeom>
        </p:spPr>
      </p:pic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CB4DBE61-9AAA-9AE3-D144-B5DB6A74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0" y="856128"/>
            <a:ext cx="11732124" cy="240254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</p:pic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42BBB012-DF9F-AC95-DC03-9BC435F50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0" y="5129207"/>
            <a:ext cx="8436289" cy="1662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8CC80A-6158-0AF0-C093-8786CC8DA5B8}"/>
              </a:ext>
            </a:extLst>
          </p:cNvPr>
          <p:cNvSpPr txBox="1"/>
          <p:nvPr/>
        </p:nvSpPr>
        <p:spPr>
          <a:xfrm>
            <a:off x="2373320" y="105920"/>
            <a:ext cx="667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yriad Pro Light" panose="020B0403030403020204"/>
              </a:rPr>
              <a:t>Patient Banner Customization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0604C-E1BF-519D-F035-9B64DB33D1E5}"/>
              </a:ext>
            </a:extLst>
          </p:cNvPr>
          <p:cNvSpPr txBox="1"/>
          <p:nvPr/>
        </p:nvSpPr>
        <p:spPr>
          <a:xfrm>
            <a:off x="1778466" y="3429000"/>
            <a:ext cx="735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Patient Portal Status – Pending / Last log in 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Custom Tags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View SFS% inside billing tile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Enable / Disable Banner Options ( Settings)</a:t>
            </a:r>
          </a:p>
        </p:txBody>
      </p:sp>
    </p:spTree>
    <p:extLst>
      <p:ext uri="{BB962C8B-B14F-4D97-AF65-F5344CB8AC3E}">
        <p14:creationId xmlns:p14="http://schemas.microsoft.com/office/powerpoint/2010/main" val="2450836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CD7C12-0684-1060-E105-47F0667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Myriad Pro Light" panose="020B0403030403020204"/>
              </a:rPr>
              <a:t>Can I have items already expanded on the tree menu?</a:t>
            </a:r>
          </a:p>
        </p:txBody>
      </p:sp>
      <p:pic>
        <p:nvPicPr>
          <p:cNvPr id="9" name="Picture 8" descr="A logo of a tree with colorful leaves">
            <a:extLst>
              <a:ext uri="{FF2B5EF4-FFF2-40B4-BE49-F238E27FC236}">
                <a16:creationId xmlns:a16="http://schemas.microsoft.com/office/drawing/2014/main" id="{945A5EA2-E4AB-189F-7522-3F1872FC24B5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343399"/>
            <a:ext cx="2638425" cy="263842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333FEDA-DEA8-6C4F-557E-771C9E3C4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" y="3120147"/>
            <a:ext cx="8515788" cy="80014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F21D54-6E5A-DEEA-B5F4-90FFB71CBB50}"/>
              </a:ext>
            </a:extLst>
          </p:cNvPr>
          <p:cNvSpPr txBox="1"/>
          <p:nvPr/>
        </p:nvSpPr>
        <p:spPr>
          <a:xfrm>
            <a:off x="4143514" y="2327704"/>
            <a:ext cx="5316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Enable drag allows you to drag and drop items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6A62F-772B-D0F4-9B4A-CE44EDF7B0AA}"/>
              </a:ext>
            </a:extLst>
          </p:cNvPr>
          <p:cNvSpPr txBox="1"/>
          <p:nvPr/>
        </p:nvSpPr>
        <p:spPr>
          <a:xfrm>
            <a:off x="4143514" y="4367047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When selecting items in the Expand tree Menu, they will show as expanded inside of the patient's chart. 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BED56EB-0A1E-E3FC-CB0D-F466864D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6" y="1342885"/>
            <a:ext cx="2292468" cy="54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00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7533D6-A77A-01F1-6284-0D0C4048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81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Customize Provider Note Section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22A32-290B-EAFE-C087-A28CB0BAEADB}"/>
              </a:ext>
            </a:extLst>
          </p:cNvPr>
          <p:cNvSpPr txBox="1"/>
          <p:nvPr/>
        </p:nvSpPr>
        <p:spPr>
          <a:xfrm>
            <a:off x="2697018" y="3241898"/>
            <a:ext cx="7768206" cy="1290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303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Myriad Pro Light" panose="020B0403030403020204"/>
                <a:ea typeface="+mn-ea"/>
                <a:cs typeface="+mn-cs"/>
              </a:rPr>
              <a:t>You can select what tabs are most helpful to be able to view while inside your note.</a:t>
            </a:r>
          </a:p>
          <a:p>
            <a:pPr defTabSz="530352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928" kern="1200" dirty="0">
              <a:solidFill>
                <a:schemeClr val="tx1"/>
              </a:solidFill>
              <a:latin typeface="Myriad Pro Light" panose="020B0403030403020204"/>
              <a:ea typeface="+mn-ea"/>
              <a:cs typeface="+mn-cs"/>
            </a:endParaRPr>
          </a:p>
          <a:p>
            <a:pPr defTabSz="530352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928" kern="1200" dirty="0">
              <a:solidFill>
                <a:schemeClr val="tx1"/>
              </a:solidFill>
              <a:latin typeface="Myriad Pro Light" panose="020B0403030403020204"/>
              <a:ea typeface="+mn-ea"/>
              <a:cs typeface="+mn-cs"/>
            </a:endParaRPr>
          </a:p>
          <a:p>
            <a:pPr defTabSz="530352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928" kern="1200" dirty="0">
              <a:solidFill>
                <a:schemeClr val="tx1"/>
              </a:solidFill>
              <a:latin typeface="Myriad Pro Light" panose="020B0403030403020204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Myriad Pro Light" panose="020B0403030403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39E43-AA1E-BACF-3786-7C92258687D4}"/>
              </a:ext>
            </a:extLst>
          </p:cNvPr>
          <p:cNvSpPr txBox="1"/>
          <p:nvPr/>
        </p:nvSpPr>
        <p:spPr>
          <a:xfrm>
            <a:off x="1944054" y="1265793"/>
            <a:ext cx="8521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303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kern="1200" dirty="0">
                <a:solidFill>
                  <a:schemeClr val="tx1"/>
                </a:solidFill>
                <a:latin typeface="Myriad Pro Light" panose="020B0403030403020204"/>
                <a:ea typeface="+mn-ea"/>
                <a:cs typeface="+mn-cs"/>
              </a:rPr>
              <a:t>If you use “Smart Phrases”, they need to be turned on inside of preferences to be able to use</a:t>
            </a:r>
            <a:r>
              <a:rPr lang="en-US" sz="928" kern="1200" dirty="0">
                <a:solidFill>
                  <a:schemeClr val="tx1"/>
                </a:solidFill>
                <a:latin typeface="Myriad Pro Light" panose="020B0403030403020204"/>
                <a:ea typeface="+mn-ea"/>
                <a:cs typeface="+mn-cs"/>
              </a:rPr>
              <a:t>.</a:t>
            </a:r>
            <a:endParaRPr lang="en-US" sz="1600" dirty="0">
              <a:latin typeface="Myriad Pro Light" panose="020B0403030403020204"/>
            </a:endParaRPr>
          </a:p>
        </p:txBody>
      </p:sp>
      <p:pic>
        <p:nvPicPr>
          <p:cNvPr id="10" name="Picture 9" descr="A close up of a screen&#10;&#10;Description automatically generated with medium confidence">
            <a:extLst>
              <a:ext uri="{FF2B5EF4-FFF2-40B4-BE49-F238E27FC236}">
                <a16:creationId xmlns:a16="http://schemas.microsoft.com/office/drawing/2014/main" id="{C6CCC702-BD26-BCAB-A1C2-068464EC8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35" y="1663205"/>
            <a:ext cx="8863968" cy="1509308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CD4C039-1B31-9D54-7556-E7BBC238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35" y="3685487"/>
            <a:ext cx="7768205" cy="3111313"/>
          </a:xfrm>
          <a:prstGeom prst="rect">
            <a:avLst/>
          </a:prstGeom>
        </p:spPr>
      </p:pic>
      <p:pic>
        <p:nvPicPr>
          <p:cNvPr id="3" name="Picture 2" descr="A logo of a tree with colorful leaves">
            <a:extLst>
              <a:ext uri="{FF2B5EF4-FFF2-40B4-BE49-F238E27FC236}">
                <a16:creationId xmlns:a16="http://schemas.microsoft.com/office/drawing/2014/main" id="{8D7B6A94-05CA-D40C-8E61-242612EFEED3}"/>
              </a:ext>
            </a:extLst>
          </p:cNvPr>
          <p:cNvPicPr/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84" y="4601443"/>
            <a:ext cx="2838031" cy="22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3A61-DD6E-924B-5CD6-DB8248BB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Myriad Pro Light"/>
              </a:rPr>
              <a:t>Have you had a patient refuse height and/or weight?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EBE50-9AE2-9A08-2602-E880E1792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 panose="020B0403030403020204"/>
              </a:rPr>
              <a:t>Inside Cure, you can document refusal reasons.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 panose="020B0403030403020204"/>
              </a:rPr>
              <a:t>Auto- populate height/ weight will populate the most recent measurements if the patient has been seen recently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4" name="Picture 3" descr="A logo of a tree with colorful leaves">
            <a:extLst>
              <a:ext uri="{FF2B5EF4-FFF2-40B4-BE49-F238E27FC236}">
                <a16:creationId xmlns:a16="http://schemas.microsoft.com/office/drawing/2014/main" id="{FB0A90C6-1692-1C20-9167-EDB589F249D3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343399"/>
            <a:ext cx="2638425" cy="2638425"/>
          </a:xfrm>
          <a:prstGeom prst="rect">
            <a:avLst/>
          </a:prstGeom>
        </p:spPr>
      </p:pic>
      <p:pic>
        <p:nvPicPr>
          <p:cNvPr id="5" name="Picture 4" descr="A close up of text&#10;&#10;Description automatically generated">
            <a:extLst>
              <a:ext uri="{FF2B5EF4-FFF2-40B4-BE49-F238E27FC236}">
                <a16:creationId xmlns:a16="http://schemas.microsoft.com/office/drawing/2014/main" id="{86DF0800-DA87-DF5D-20E1-023D3B063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27" y="3783829"/>
            <a:ext cx="8629698" cy="13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05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tree with colorful leaves">
            <a:extLst>
              <a:ext uri="{FF2B5EF4-FFF2-40B4-BE49-F238E27FC236}">
                <a16:creationId xmlns:a16="http://schemas.microsoft.com/office/drawing/2014/main" id="{56F32436-584E-3C2D-880B-149A839EB25C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343399"/>
            <a:ext cx="2638425" cy="2638425"/>
          </a:xfrm>
          <a:prstGeom prst="rect">
            <a:avLst/>
          </a:prstGeom>
        </p:spPr>
      </p:pic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A096A6B-B8FE-0D14-C2E9-E4483FE8E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306080"/>
            <a:ext cx="9378572" cy="47974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A84D1-12C8-EC56-D3F6-2C7CA275A39C}"/>
              </a:ext>
            </a:extLst>
          </p:cNvPr>
          <p:cNvSpPr txBox="1"/>
          <p:nvPr/>
        </p:nvSpPr>
        <p:spPr>
          <a:xfrm>
            <a:off x="3181350" y="275937"/>
            <a:ext cx="637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yriad Pro Light"/>
              </a:rPr>
              <a:t>Patient Refusal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8253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E86BC-7A14-7BDF-1BA7-0A157FAD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5" y="295505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Suggested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93634-2934-2978-21D9-5BC7AD9A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5867" y="3299650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 Preferences -&gt; Quick Links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 logo of a tree with colorful leaves">
            <a:extLst>
              <a:ext uri="{FF2B5EF4-FFF2-40B4-BE49-F238E27FC236}">
                <a16:creationId xmlns:a16="http://schemas.microsoft.com/office/drawing/2014/main" id="{3190BE6D-9BB7-ECF0-B4CF-F1C18F93D51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33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F1EE14-631A-4EF4-6408-4AD9B358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405" y="118801"/>
            <a:ext cx="5604472" cy="72445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Myriad Pro Light"/>
              </a:rPr>
              <a:t>What are Quick Links?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B4415-E4A0-8B2A-46FC-2A76F0584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236" y="2131854"/>
            <a:ext cx="4978117" cy="85896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 panose="020B0403030403020204"/>
              </a:rPr>
              <a:t>Selections made will show at the top left of your Screen.</a:t>
            </a:r>
          </a:p>
        </p:txBody>
      </p:sp>
      <p:pic>
        <p:nvPicPr>
          <p:cNvPr id="7" name="Content Placeholder 6" descr="A screenshot of a checklist">
            <a:extLst>
              <a:ext uri="{FF2B5EF4-FFF2-40B4-BE49-F238E27FC236}">
                <a16:creationId xmlns:a16="http://schemas.microsoft.com/office/drawing/2014/main" id="{D95986B9-6505-9FF8-99BC-9E98F0A14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94" y="1103647"/>
            <a:ext cx="3211616" cy="534591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80866A4-F60C-60DE-C6DD-2ED56A573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" y="3429000"/>
            <a:ext cx="5816086" cy="1178058"/>
          </a:xfrm>
          <a:prstGeom prst="rect">
            <a:avLst/>
          </a:prstGeom>
        </p:spPr>
      </p:pic>
      <p:pic>
        <p:nvPicPr>
          <p:cNvPr id="9" name="Picture 8" descr="A logo of a tree with colorful leaves">
            <a:extLst>
              <a:ext uri="{FF2B5EF4-FFF2-40B4-BE49-F238E27FC236}">
                <a16:creationId xmlns:a16="http://schemas.microsoft.com/office/drawing/2014/main" id="{5D81CCF1-428E-606E-6642-D766C5C10EFC}"/>
              </a:ext>
            </a:extLst>
          </p:cNvPr>
          <p:cNvPicPr/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3433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3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B5E4-24C8-B631-B42A-65A528131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50" y="1214438"/>
            <a:ext cx="99822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Myriad Pro Light"/>
              </a:rPr>
              <a:t>Other helpful tips and Shortcuts</a:t>
            </a:r>
          </a:p>
        </p:txBody>
      </p:sp>
      <p:pic>
        <p:nvPicPr>
          <p:cNvPr id="4" name="Picture 3" descr="A logo of a tree with colorful leaves">
            <a:extLst>
              <a:ext uri="{FF2B5EF4-FFF2-40B4-BE49-F238E27FC236}">
                <a16:creationId xmlns:a16="http://schemas.microsoft.com/office/drawing/2014/main" id="{0BB27C47-6D78-FB0A-5807-BC7EF60D576C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3433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9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FA5D-55DD-4549-73C7-01B9D371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Are Demographic Fields Mandatory?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46472-CEA5-2FC8-C8FA-E94F5A04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68" y="1835458"/>
            <a:ext cx="980122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Myriad Pro Light"/>
              </a:rPr>
              <a:t>Settings -&gt; Practice -&gt; My Practice Settings -&gt; EHR </a:t>
            </a:r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algn="ctr">
              <a:buFont typeface="Wingdings" panose="05000000000000000000" pitchFamily="2" charset="2"/>
              <a:buChar char="Ø"/>
            </a:pPr>
            <a:endParaRPr lang="en-US" sz="1600" dirty="0">
              <a:latin typeface="Myriad Pro Light" panose="020B0403030403020204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 panose="020B0403030403020204"/>
              </a:rPr>
              <a:t>You can make certain fields mandatory by selecting appropriate ones for your clinic in settings. </a:t>
            </a:r>
          </a:p>
          <a:p>
            <a:pPr marL="0" indent="0" algn="ctr">
              <a:buNone/>
            </a:pPr>
            <a:r>
              <a:rPr lang="en-US" sz="2000" dirty="0">
                <a:latin typeface="Myriad Pro Light" panose="020B0403030403020204"/>
              </a:rPr>
              <a:t>(</a:t>
            </a:r>
            <a:r>
              <a:rPr lang="en-US" sz="2000" dirty="0" err="1">
                <a:latin typeface="Myriad Pro Light" panose="020B0403030403020204"/>
              </a:rPr>
              <a:t>i.e</a:t>
            </a:r>
            <a:r>
              <a:rPr lang="en-US" sz="2000" dirty="0">
                <a:latin typeface="Myriad Pro Light" panose="020B0403030403020204"/>
              </a:rPr>
              <a:t> </a:t>
            </a:r>
            <a:r>
              <a:rPr lang="en-US" sz="2000" dirty="0" err="1">
                <a:latin typeface="Myriad Pro Light" panose="020B0403030403020204"/>
              </a:rPr>
              <a:t>Perferred</a:t>
            </a:r>
            <a:r>
              <a:rPr lang="en-US" sz="2000" dirty="0">
                <a:latin typeface="Myriad Pro Light" panose="020B0403030403020204"/>
              </a:rPr>
              <a:t> pronoun, Support contact.)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3369B9B-CBB6-915E-D610-51683427E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38" y="2507226"/>
            <a:ext cx="8481128" cy="2005779"/>
          </a:xfrm>
          <a:prstGeom prst="rect">
            <a:avLst/>
          </a:prstGeom>
        </p:spPr>
      </p:pic>
      <p:pic>
        <p:nvPicPr>
          <p:cNvPr id="5" name="Picture 4" descr="A logo of a tree with colorful leaves">
            <a:extLst>
              <a:ext uri="{FF2B5EF4-FFF2-40B4-BE49-F238E27FC236}">
                <a16:creationId xmlns:a16="http://schemas.microsoft.com/office/drawing/2014/main" id="{E7E44DF3-D45B-6172-9CB2-A958DF516A4F}"/>
              </a:ext>
            </a:extLst>
          </p:cNvPr>
          <p:cNvPicPr/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3433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2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01381-AE7B-9FFF-2E38-FEA1FD62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865" y="0"/>
            <a:ext cx="9356315" cy="879536"/>
          </a:xfrm>
        </p:spPr>
        <p:txBody>
          <a:bodyPr/>
          <a:lstStyle/>
          <a:p>
            <a:pPr algn="ctr"/>
            <a:r>
              <a:rPr lang="en-US" dirty="0">
                <a:latin typeface="Myriad Pro Light" panose="020B0403030403020204"/>
              </a:rPr>
              <a:t>FAQ’s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39D414-F184-0398-198A-C571CE4E39BD}"/>
              </a:ext>
            </a:extLst>
          </p:cNvPr>
          <p:cNvSpPr txBox="1">
            <a:spLocks/>
          </p:cNvSpPr>
          <p:nvPr/>
        </p:nvSpPr>
        <p:spPr>
          <a:xfrm>
            <a:off x="7772308" y="968028"/>
            <a:ext cx="4316218" cy="435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 panose="020B0403030403020204"/>
              </a:rPr>
              <a:t>We have a great feature inside of </a:t>
            </a:r>
            <a:r>
              <a:rPr lang="en-US" sz="1800" dirty="0" err="1">
                <a:latin typeface="Myriad Pro Light" panose="020B0403030403020204"/>
              </a:rPr>
              <a:t>CureMD</a:t>
            </a:r>
            <a:r>
              <a:rPr lang="en-US" sz="1800" dirty="0">
                <a:latin typeface="Myriad Pro Light" panose="020B0403030403020204"/>
              </a:rPr>
              <a:t>, that is a wealth of knowledge.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 panose="020B0403030403020204"/>
              </a:rPr>
              <a:t>To access </a:t>
            </a:r>
            <a:r>
              <a:rPr lang="en-US" sz="1800" dirty="0" err="1">
                <a:latin typeface="Myriad Pro Light" panose="020B0403030403020204"/>
              </a:rPr>
              <a:t>CureWiki</a:t>
            </a:r>
            <a:r>
              <a:rPr lang="en-US" sz="1800" dirty="0">
                <a:latin typeface="Myriad Pro Light" panose="020B0403030403020204"/>
              </a:rPr>
              <a:t> you click on support -&gt; knowledge base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 panose="020B0403030403020204"/>
              </a:rPr>
              <a:t>Best way to find answers is to use the prompts to direct you.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FE1634B-395A-2EB9-62EB-57D93D66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69" y="2654784"/>
            <a:ext cx="1495487" cy="1669565"/>
          </a:xfrm>
          <a:prstGeom prst="rect">
            <a:avLst/>
          </a:prstGeom>
        </p:spPr>
      </p:pic>
      <p:pic>
        <p:nvPicPr>
          <p:cNvPr id="9" name="Picture 8" descr="A logo of a tree with colorful leaves">
            <a:extLst>
              <a:ext uri="{FF2B5EF4-FFF2-40B4-BE49-F238E27FC236}">
                <a16:creationId xmlns:a16="http://schemas.microsoft.com/office/drawing/2014/main" id="{65ACE4D6-C06E-1A7B-DCD0-CAE639E50E60}"/>
              </a:ext>
            </a:extLst>
          </p:cNvPr>
          <p:cNvPicPr/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01" y="4324349"/>
            <a:ext cx="2638425" cy="2638425"/>
          </a:xfrm>
          <a:prstGeom prst="rect">
            <a:avLst/>
          </a:prstGeom>
        </p:spPr>
      </p:pic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BF15A49F-2804-E65B-05CF-EBE000DBE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" y="879536"/>
            <a:ext cx="7569200" cy="5801542"/>
          </a:xfrm>
        </p:spPr>
      </p:pic>
    </p:spTree>
    <p:extLst>
      <p:ext uri="{BB962C8B-B14F-4D97-AF65-F5344CB8AC3E}">
        <p14:creationId xmlns:p14="http://schemas.microsoft.com/office/powerpoint/2010/main" val="1851337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0473E-ED5C-D41A-837F-CC4DB85B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-1585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Myriad Pro Light" panose="020B0403030403020204"/>
              </a:rPr>
              <a:t>Does your screen look like this?</a:t>
            </a:r>
          </a:p>
        </p:txBody>
      </p:sp>
      <p:pic>
        <p:nvPicPr>
          <p:cNvPr id="4" name="Content Placeholder 4" descr="A screenshot of a computer">
            <a:extLst>
              <a:ext uri="{FF2B5EF4-FFF2-40B4-BE49-F238E27FC236}">
                <a16:creationId xmlns:a16="http://schemas.microsoft.com/office/drawing/2014/main" id="{9CF329EE-D0E0-EF61-DB4C-A825FF403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84" y="862154"/>
            <a:ext cx="7776475" cy="50972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AB274-A94B-E13B-B36E-F9207FA0A176}"/>
              </a:ext>
            </a:extLst>
          </p:cNvPr>
          <p:cNvSpPr txBox="1"/>
          <p:nvPr/>
        </p:nvSpPr>
        <p:spPr>
          <a:xfrm>
            <a:off x="2803236" y="6204589"/>
            <a:ext cx="658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haven’t you </a:t>
            </a:r>
            <a:r>
              <a:rPr lang="en-US" dirty="0">
                <a:latin typeface="Myriad Pro Light" panose="020B0403030403020204"/>
              </a:rPr>
              <a:t>switched</a:t>
            </a:r>
            <a:r>
              <a:rPr lang="en-US" dirty="0"/>
              <a:t> to the 10g Layout yet!?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92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CE1E-6544-2341-BCFF-41873150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Myriad Pro Light"/>
              </a:rPr>
              <a:t>Walk Me</a:t>
            </a:r>
            <a:endParaRPr lang="en-US" dirty="0">
              <a:latin typeface="Myriad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384E-F153-68D3-71AC-0F49190C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38"/>
            <a:ext cx="5876925" cy="435133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</a:rPr>
              <a:t>Does anyone know what “Walk Me” is?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</a:rPr>
              <a:t>Tool inside of Cure that walks you step by step through a scenario (</a:t>
            </a:r>
            <a:r>
              <a:rPr lang="en-US" sz="1600" dirty="0" err="1">
                <a:latin typeface="Myriad Pro Light"/>
              </a:rPr>
              <a:t>i.e</a:t>
            </a:r>
            <a:r>
              <a:rPr lang="en-US" sz="1600" dirty="0">
                <a:latin typeface="Myriad Pro Light"/>
              </a:rPr>
              <a:t> how to check out a patient)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</a:rPr>
              <a:t>The “Walk Me” button is on the left side of the screen at the bottom.</a:t>
            </a:r>
          </a:p>
          <a:p>
            <a:endParaRPr lang="en-US" dirty="0"/>
          </a:p>
        </p:txBody>
      </p:sp>
      <p:pic>
        <p:nvPicPr>
          <p:cNvPr id="4" name="Picture 3" descr="A logo of a tree with colorful leaves">
            <a:extLst>
              <a:ext uri="{FF2B5EF4-FFF2-40B4-BE49-F238E27FC236}">
                <a16:creationId xmlns:a16="http://schemas.microsoft.com/office/drawing/2014/main" id="{26FCAC3A-0DAE-E810-7E86-EFBBF3EF2570}"/>
              </a:ext>
            </a:extLst>
          </p:cNvPr>
          <p:cNvPicPr/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343399"/>
            <a:ext cx="2638425" cy="2638425"/>
          </a:xfrm>
          <a:prstGeom prst="rect">
            <a:avLst/>
          </a:prstGeom>
        </p:spPr>
      </p:pic>
      <p:pic>
        <p:nvPicPr>
          <p:cNvPr id="5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7547A05-C5DB-F6A0-6666-0CE731F18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17" y="851620"/>
            <a:ext cx="1851971" cy="5923856"/>
          </a:xfrm>
          <a:prstGeom prst="rect">
            <a:avLst/>
          </a:prstGeom>
        </p:spPr>
      </p:pic>
      <p:pic>
        <p:nvPicPr>
          <p:cNvPr id="6" name="walk me demo">
            <a:hlinkClick r:id="" action="ppaction://media"/>
            <a:extLst>
              <a:ext uri="{FF2B5EF4-FFF2-40B4-BE49-F238E27FC236}">
                <a16:creationId xmlns:a16="http://schemas.microsoft.com/office/drawing/2014/main" id="{C43B77DA-4F3F-41EA-A2BB-353237B95A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660400"/>
            <a:ext cx="121158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8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13FE2B-4A7D-CA92-F792-4680E44F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827" y="0"/>
            <a:ext cx="8180387" cy="160020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Myriad Pro Light"/>
              </a:rPr>
              <a:t>Rapid Fire Facts</a:t>
            </a:r>
          </a:p>
        </p:txBody>
      </p:sp>
      <p:pic>
        <p:nvPicPr>
          <p:cNvPr id="7" name="Picture 6" descr="A logo of a tree with colorful leaves">
            <a:extLst>
              <a:ext uri="{FF2B5EF4-FFF2-40B4-BE49-F238E27FC236}">
                <a16:creationId xmlns:a16="http://schemas.microsoft.com/office/drawing/2014/main" id="{311AEA5A-4330-1766-6A2D-EA48E0C3249E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343399"/>
            <a:ext cx="2638425" cy="2638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A154ED-A2C1-59A5-1AFD-BA18E5E75440}"/>
              </a:ext>
            </a:extLst>
          </p:cNvPr>
          <p:cNvSpPr txBox="1"/>
          <p:nvPr/>
        </p:nvSpPr>
        <p:spPr>
          <a:xfrm>
            <a:off x="3113379" y="5706277"/>
            <a:ext cx="5135271" cy="52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yriad Pro Light" panose="020B0403030403020204"/>
              </a:rPr>
              <a:t>How else can </a:t>
            </a:r>
            <a:r>
              <a:rPr lang="en-US" sz="2800" dirty="0" err="1">
                <a:latin typeface="Myriad Pro Light" panose="020B0403030403020204"/>
              </a:rPr>
              <a:t>CureMD</a:t>
            </a:r>
            <a:r>
              <a:rPr lang="en-US" sz="2800" dirty="0">
                <a:latin typeface="Myriad Pro Light" panose="020B0403030403020204"/>
              </a:rPr>
              <a:t> help you?</a:t>
            </a:r>
          </a:p>
        </p:txBody>
      </p:sp>
      <p:pic>
        <p:nvPicPr>
          <p:cNvPr id="3" name="Picture 2" descr="A logo with a cross in the center&#10;&#10;Description automatically generated">
            <a:extLst>
              <a:ext uri="{FF2B5EF4-FFF2-40B4-BE49-F238E27FC236}">
                <a16:creationId xmlns:a16="http://schemas.microsoft.com/office/drawing/2014/main" id="{0435CC35-8767-B75A-B22A-A63EA742A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18" y="1393468"/>
            <a:ext cx="3809524" cy="318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FB65A-D091-A801-22D8-4A2D77CDC8EF}"/>
              </a:ext>
            </a:extLst>
          </p:cNvPr>
          <p:cNvSpPr txBox="1"/>
          <p:nvPr/>
        </p:nvSpPr>
        <p:spPr>
          <a:xfrm>
            <a:off x="579727" y="1985278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Add Practice Logo Directly to your Database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3E13-B79C-3F96-448C-AD29C5E52985}"/>
              </a:ext>
            </a:extLst>
          </p:cNvPr>
          <p:cNvSpPr txBox="1"/>
          <p:nvPr/>
        </p:nvSpPr>
        <p:spPr>
          <a:xfrm>
            <a:off x="579727" y="249154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Document search by name and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F9EC9-D5C4-DF69-FF2A-8E9E75293249}"/>
              </a:ext>
            </a:extLst>
          </p:cNvPr>
          <p:cNvSpPr txBox="1"/>
          <p:nvPr/>
        </p:nvSpPr>
        <p:spPr>
          <a:xfrm>
            <a:off x="588781" y="2997812"/>
            <a:ext cx="453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View documents from inside patient chart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57D26D5-959E-F3A8-A308-223F1FADF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91" y="1666412"/>
            <a:ext cx="1876663" cy="3717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5DBC2-ED3F-58E7-481A-52C81B60E78C}"/>
              </a:ext>
            </a:extLst>
          </p:cNvPr>
          <p:cNvSpPr txBox="1"/>
          <p:nvPr/>
        </p:nvSpPr>
        <p:spPr>
          <a:xfrm>
            <a:off x="588780" y="3504079"/>
            <a:ext cx="453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Ability to track Text Messages and Fax logs</a:t>
            </a:r>
          </a:p>
          <a:p>
            <a:r>
              <a:rPr lang="en-US" dirty="0">
                <a:latin typeface="Myriad Pro Light" panose="020B0403030403020204"/>
              </a:rPr>
              <a:t>       Personal -&gt; Admin -&gt; Fax &amp; TM Logs</a:t>
            </a:r>
          </a:p>
        </p:txBody>
      </p:sp>
      <p:pic>
        <p:nvPicPr>
          <p:cNvPr id="11" name="Picture 10" descr="A screenshot of a computer">
            <a:extLst>
              <a:ext uri="{FF2B5EF4-FFF2-40B4-BE49-F238E27FC236}">
                <a16:creationId xmlns:a16="http://schemas.microsoft.com/office/drawing/2014/main" id="{0BBC7682-32A9-1B41-AD0B-CABC96BA4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" y="1600200"/>
            <a:ext cx="10191750" cy="34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9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C12E-99C7-79F9-3A7E-26730B3C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" y="81280"/>
            <a:ext cx="9890760" cy="5934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latin typeface="Myriad Pro Light" panose="020B0403030403020204"/>
              </a:rPr>
              <a:t>Dashboard Design</a:t>
            </a:r>
          </a:p>
        </p:txBody>
      </p:sp>
      <p:pic>
        <p:nvPicPr>
          <p:cNvPr id="4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67AFD09F-B173-1598-5E11-F8B164F4C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" y="975360"/>
            <a:ext cx="9168849" cy="497839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8BB92E-7C5E-9B3A-0D68-149EFFE62EB7}"/>
              </a:ext>
            </a:extLst>
          </p:cNvPr>
          <p:cNvSpPr txBox="1"/>
          <p:nvPr/>
        </p:nvSpPr>
        <p:spPr>
          <a:xfrm>
            <a:off x="9403468" y="1148080"/>
            <a:ext cx="2753360" cy="3738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Myriad Pro Light" panose="020B0403030403020204"/>
              </a:rPr>
              <a:t>New search functionality from your personal page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200" dirty="0">
              <a:latin typeface="Myriad Pro Light" panose="020B0403030403020204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200" dirty="0">
              <a:latin typeface="Myriad Pro Light" panose="020B0403030403020204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Myriad Pro Light" panose="020B0403030403020204"/>
              </a:rPr>
              <a:t>The ability to drag and drop to customize your dashboard to fit your needs</a:t>
            </a:r>
          </a:p>
        </p:txBody>
      </p:sp>
      <p:pic>
        <p:nvPicPr>
          <p:cNvPr id="10" name="Picture 9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067E0BB9-C57E-04D3-A3D7-B0A805451EB6}"/>
              </a:ext>
            </a:extLst>
          </p:cNvPr>
          <p:cNvPicPr/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08" y="4385521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1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7EA3B-968A-E563-1D5F-E62CFB19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17630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Myriad Pro Light" panose="020B0403030403020204"/>
              </a:rPr>
              <a:t>Suggested Tips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05DEA-95F0-22A7-8A4E-240817B0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229" y="2729630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Myriad Pro Light" panose="020B0403030403020204"/>
              </a:rPr>
              <a:t>Customizing user specific settings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yriad Pro Light" panose="020B0403030403020204"/>
              </a:rPr>
              <a:t>My Preferences </a:t>
            </a:r>
            <a:r>
              <a:rPr lang="en-US" dirty="0">
                <a:solidFill>
                  <a:schemeClr val="tx1"/>
                </a:solidFill>
                <a:latin typeface="Myriad Pro Light" panose="020B0403030403020204"/>
                <a:sym typeface="Wingdings" panose="05000000000000000000" pitchFamily="2" charset="2"/>
              </a:rPr>
              <a:t> General</a:t>
            </a:r>
            <a:endParaRPr lang="en-US" dirty="0">
              <a:solidFill>
                <a:schemeClr val="tx1"/>
              </a:solidFill>
              <a:latin typeface="Myriad Pro Light" panose="020B0403030403020204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47000-5785-940E-8CB2-925E6355576F}"/>
              </a:ext>
            </a:extLst>
          </p:cNvPr>
          <p:cNvSpPr txBox="1"/>
          <p:nvPr/>
        </p:nvSpPr>
        <p:spPr>
          <a:xfrm>
            <a:off x="6581775" y="4238393"/>
            <a:ext cx="5219108" cy="38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Myriad Pro Light" panose="020B0403030403020204"/>
              </a:rPr>
              <a:t>Can anyone tell me what the patient “</a:t>
            </a:r>
            <a:r>
              <a:rPr lang="en-US" dirty="0" err="1">
                <a:latin typeface="Myriad Pro Light" panose="020B0403030403020204"/>
              </a:rPr>
              <a:t>Hotlist”is</a:t>
            </a:r>
            <a:r>
              <a:rPr lang="en-US" dirty="0">
                <a:latin typeface="Myriad Pro Light" panose="020B0403030403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4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FC1480-558D-F7AA-820A-BC294F75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Myriad Pro Light"/>
              </a:rPr>
              <a:t>Is there a way to see different calendar views?</a:t>
            </a:r>
          </a:p>
        </p:txBody>
      </p:sp>
      <p:pic>
        <p:nvPicPr>
          <p:cNvPr id="8" name="Content Placeholder 11" descr="A screenshot of a computer">
            <a:extLst>
              <a:ext uri="{FF2B5EF4-FFF2-40B4-BE49-F238E27FC236}">
                <a16:creationId xmlns:a16="http://schemas.microsoft.com/office/drawing/2014/main" id="{E9A9ACF3-0182-0E9E-5FC5-33B9E62FB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4" y="1834349"/>
            <a:ext cx="5778826" cy="2944536"/>
          </a:xfrm>
        </p:spPr>
      </p:pic>
      <p:pic>
        <p:nvPicPr>
          <p:cNvPr id="9" name="Content Placeholder 13" descr="A screenshot of a computer">
            <a:extLst>
              <a:ext uri="{FF2B5EF4-FFF2-40B4-BE49-F238E27FC236}">
                <a16:creationId xmlns:a16="http://schemas.microsoft.com/office/drawing/2014/main" id="{A44AEA44-1EB5-851B-6FA5-95A3FAC6DC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85" y="1816741"/>
            <a:ext cx="5064127" cy="279353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B25DAD-62D3-8B7C-32CD-480C12257CCA}"/>
              </a:ext>
            </a:extLst>
          </p:cNvPr>
          <p:cNvSpPr txBox="1"/>
          <p:nvPr/>
        </p:nvSpPr>
        <p:spPr>
          <a:xfrm>
            <a:off x="2046914" y="4874004"/>
            <a:ext cx="206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 Light" panose="020B0403030403020204"/>
              </a:rPr>
              <a:t>Daily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C4EDE-BD80-C57A-10CC-B3C88ADB8ADA}"/>
              </a:ext>
            </a:extLst>
          </p:cNvPr>
          <p:cNvSpPr txBox="1"/>
          <p:nvPr/>
        </p:nvSpPr>
        <p:spPr>
          <a:xfrm>
            <a:off x="8212822" y="4828650"/>
            <a:ext cx="165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 Light" panose="020B0403030403020204"/>
              </a:rPr>
              <a:t>Multiple View</a:t>
            </a:r>
          </a:p>
        </p:txBody>
      </p:sp>
    </p:spTree>
    <p:extLst>
      <p:ext uri="{BB962C8B-B14F-4D97-AF65-F5344CB8AC3E}">
        <p14:creationId xmlns:p14="http://schemas.microsoft.com/office/powerpoint/2010/main" val="394466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4776E-1E05-3BED-7F1F-67FB4C86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Myriad Pro Light" panose="020B0403030403020204"/>
                <a:ea typeface="+mj-ea"/>
                <a:cs typeface="+mj-cs"/>
              </a:rPr>
              <a:t>Calendar Preferences</a:t>
            </a:r>
            <a:br>
              <a:rPr lang="en-US" sz="4400" dirty="0">
                <a:latin typeface="Myriad Pro Light" panose="020B040303040302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4" name="Picture 3" descr="A logo of a tree with colorful leaves">
            <a:extLst>
              <a:ext uri="{FF2B5EF4-FFF2-40B4-BE49-F238E27FC236}">
                <a16:creationId xmlns:a16="http://schemas.microsoft.com/office/drawing/2014/main" id="{E0A9FD3E-9448-FF13-9DAA-3B480B6BDF7C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5C6F70-5C68-4D19-985A-867C2FCAA90A}"/>
              </a:ext>
            </a:extLst>
          </p:cNvPr>
          <p:cNvSpPr txBox="1"/>
          <p:nvPr/>
        </p:nvSpPr>
        <p:spPr>
          <a:xfrm>
            <a:off x="9451975" y="1588404"/>
            <a:ext cx="2638425" cy="305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 panose="020B0403030403020204"/>
              </a:rPr>
              <a:t>Retain date on Today’s Patient</a:t>
            </a:r>
          </a:p>
          <a:p>
            <a:pPr marL="1714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Myriad Pro Light" panose="020B0403030403020204"/>
            </a:endParaRPr>
          </a:p>
          <a:p>
            <a:pPr marL="4572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 panose="020B0403030403020204"/>
              </a:rPr>
              <a:t>Auto – Jump to today’s date</a:t>
            </a:r>
          </a:p>
          <a:p>
            <a:pPr marL="1714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Myriad Pro Light" panose="020B0403030403020204"/>
            </a:endParaRPr>
          </a:p>
          <a:p>
            <a:pPr marL="4572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 panose="020B0403030403020204"/>
              </a:rPr>
              <a:t>Appointment Tool-tip Day</a:t>
            </a:r>
          </a:p>
        </p:txBody>
      </p:sp>
      <p:pic>
        <p:nvPicPr>
          <p:cNvPr id="17" name="Picture 16" descr="A screenshot of a computer">
            <a:extLst>
              <a:ext uri="{FF2B5EF4-FFF2-40B4-BE49-F238E27FC236}">
                <a16:creationId xmlns:a16="http://schemas.microsoft.com/office/drawing/2014/main" id="{2C33B058-137A-9DCB-088C-88B1C8B6E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" y="1133349"/>
            <a:ext cx="9652496" cy="48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1D10D-3B08-E179-9618-CEDED963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yriad Pro Light"/>
              </a:rPr>
              <a:t>Classic Lab View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DD5B5B1-FF40-4040-86B5-DE1DC6115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12031755" cy="34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6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A1CB7-F680-FA12-651D-253B2A37FA73}"/>
              </a:ext>
            </a:extLst>
          </p:cNvPr>
          <p:cNvSpPr txBox="1"/>
          <p:nvPr/>
        </p:nvSpPr>
        <p:spPr>
          <a:xfrm>
            <a:off x="1721013" y="0"/>
            <a:ext cx="8315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Myriad Pro Light"/>
              </a:rPr>
              <a:t>Beta Lab View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A811EA0-1E21-785D-BAEA-95442E4F4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86" y="1166989"/>
            <a:ext cx="1177659" cy="356648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AC2E6E0-B459-366B-EBB9-9F8DAC35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" y="843013"/>
            <a:ext cx="10003089" cy="4532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27E090-F3BF-4FEC-BBF8-76B54E7BBEFC}"/>
              </a:ext>
            </a:extLst>
          </p:cNvPr>
          <p:cNvSpPr txBox="1"/>
          <p:nvPr/>
        </p:nvSpPr>
        <p:spPr>
          <a:xfrm>
            <a:off x="484195" y="5598690"/>
            <a:ext cx="872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Improved filtering functionality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Internal comments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Graphs – show trends over time	</a:t>
            </a:r>
          </a:p>
          <a:p>
            <a:endParaRPr lang="en-US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267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6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46" name="Arc 2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029C2-1258-E047-1BAA-C67865A3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Myriad Pro Light"/>
              </a:rPr>
              <a:t>Suggested Tips 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Oval 30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6C9E6-93AE-6222-2018-89B1CD5D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732" y="3139809"/>
            <a:ext cx="5130798" cy="230702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Myriad Pro Light"/>
              </a:rPr>
              <a:t>My Preferences -&gt; Patient</a:t>
            </a:r>
          </a:p>
        </p:txBody>
      </p:sp>
    </p:spTree>
    <p:extLst>
      <p:ext uri="{BB962C8B-B14F-4D97-AF65-F5344CB8AC3E}">
        <p14:creationId xmlns:p14="http://schemas.microsoft.com/office/powerpoint/2010/main" val="712673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3C78BC638F043ADC332075ADF6D9F" ma:contentTypeVersion="14" ma:contentTypeDescription="Create a new document." ma:contentTypeScope="" ma:versionID="d5ef9dc2e1f616cf4b4d98190987f1cd">
  <xsd:schema xmlns:xsd="http://www.w3.org/2001/XMLSchema" xmlns:xs="http://www.w3.org/2001/XMLSchema" xmlns:p="http://schemas.microsoft.com/office/2006/metadata/properties" xmlns:ns2="ee36578f-8222-40a7-863e-3e150c1c0bf7" xmlns:ns3="5a202a1f-a3da-4432-b65e-905e9552fcf8" targetNamespace="http://schemas.microsoft.com/office/2006/metadata/properties" ma:root="true" ma:fieldsID="dcca7ba743b1513ef1db5282c68629f5" ns2:_="" ns3:_="">
    <xsd:import namespace="ee36578f-8222-40a7-863e-3e150c1c0bf7"/>
    <xsd:import namespace="5a202a1f-a3da-4432-b65e-905e9552f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6578f-8222-40a7-863e-3e150c1c0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8d8871-522c-4e67-9b15-3f589a5b8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2a1f-a3da-4432-b65e-905e9552fc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b29e12-a39a-402d-8173-4fbb2591f3db}" ma:internalName="TaxCatchAll" ma:showField="CatchAllData" ma:web="5a202a1f-a3da-4432-b65e-905e9552f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02a1f-a3da-4432-b65e-905e9552fcf8" xsi:nil="true"/>
    <lcf76f155ced4ddcb4097134ff3c332f xmlns="ee36578f-8222-40a7-863e-3e150c1c0bf7">
      <Terms xmlns="http://schemas.microsoft.com/office/infopath/2007/PartnerControls"/>
    </lcf76f155ced4ddcb4097134ff3c332f>
    <SharedWithUsers xmlns="5a202a1f-a3da-4432-b65e-905e9552fcf8">
      <UserInfo>
        <DisplayName>Steven Bradley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EF3C1-1825-416E-A45D-99FC7C709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6578f-8222-40a7-863e-3e150c1c0bf7"/>
    <ds:schemaRef ds:uri="5a202a1f-a3da-4432-b65e-905e9552f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66BCD9-30CB-4B6D-9A6F-85CC4E8920A3}">
  <ds:schemaRefs>
    <ds:schemaRef ds:uri="http://schemas.microsoft.com/office/2006/documentManagement/types"/>
    <ds:schemaRef ds:uri="ee36578f-8222-40a7-863e-3e150c1c0bf7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a202a1f-a3da-4432-b65e-905e9552fc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FAAB75-580D-4EFE-91E2-FB859B8F78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14736</TotalTime>
  <Words>488</Words>
  <Application>Microsoft Office PowerPoint</Application>
  <PresentationFormat>Widescreen</PresentationFormat>
  <Paragraphs>89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Myriad Pro Light</vt:lpstr>
      <vt:lpstr>Wingdings</vt:lpstr>
      <vt:lpstr>Office Theme</vt:lpstr>
      <vt:lpstr>PowerPoint Presentation</vt:lpstr>
      <vt:lpstr>Does your screen look like this?</vt:lpstr>
      <vt:lpstr>Dashboard Design</vt:lpstr>
      <vt:lpstr>Suggested Tips </vt:lpstr>
      <vt:lpstr>Is there a way to see different calendar views?</vt:lpstr>
      <vt:lpstr>Calendar Preferences </vt:lpstr>
      <vt:lpstr>Classic Lab View</vt:lpstr>
      <vt:lpstr>PowerPoint Presentation</vt:lpstr>
      <vt:lpstr>Suggested Tips   </vt:lpstr>
      <vt:lpstr>PowerPoint Presentation</vt:lpstr>
      <vt:lpstr>Can I have items already expanded on the tree menu?</vt:lpstr>
      <vt:lpstr>Customize Provider Note Section</vt:lpstr>
      <vt:lpstr>Have you had a patient refuse height and/or weight?</vt:lpstr>
      <vt:lpstr>PowerPoint Presentation</vt:lpstr>
      <vt:lpstr>Suggested Tips</vt:lpstr>
      <vt:lpstr>What are Quick Links?</vt:lpstr>
      <vt:lpstr>Other helpful tips and Shortcuts</vt:lpstr>
      <vt:lpstr>Are Demographic Fields Mandatory?</vt:lpstr>
      <vt:lpstr>FAQ’s</vt:lpstr>
      <vt:lpstr>Walk Me</vt:lpstr>
      <vt:lpstr>Rapid Fire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DeVoile</dc:creator>
  <cp:lastModifiedBy>Jasmine Johnson</cp:lastModifiedBy>
  <cp:revision>66</cp:revision>
  <dcterms:created xsi:type="dcterms:W3CDTF">2023-08-22T16:15:59Z</dcterms:created>
  <dcterms:modified xsi:type="dcterms:W3CDTF">2023-10-03T14:25:53Z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0x010100D583C78BC638F043ADC332075ADF6D9F</vt:lpwstr>
  </property>
  <property fmtid="{D5CDD505-2E9C-101B-9397-08002B2CF9AE}" pid="3" name="MediaServiceImageTags">
    <vt:lpwstr/>
  </property>
</Properties>
</file>